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  <p:sldMasterId id="2147483888" r:id="rId2"/>
  </p:sldMasterIdLst>
  <p:notesMasterIdLst>
    <p:notesMasterId r:id="rId25"/>
  </p:notesMasterIdLst>
  <p:handoutMasterIdLst>
    <p:handoutMasterId r:id="rId26"/>
  </p:handoutMasterIdLst>
  <p:sldIdLst>
    <p:sldId id="298" r:id="rId3"/>
    <p:sldId id="301" r:id="rId4"/>
    <p:sldId id="273" r:id="rId5"/>
    <p:sldId id="295" r:id="rId6"/>
    <p:sldId id="274" r:id="rId7"/>
    <p:sldId id="292" r:id="rId8"/>
    <p:sldId id="271" r:id="rId9"/>
    <p:sldId id="294" r:id="rId10"/>
    <p:sldId id="302" r:id="rId11"/>
    <p:sldId id="293" r:id="rId12"/>
    <p:sldId id="278" r:id="rId13"/>
    <p:sldId id="287" r:id="rId14"/>
    <p:sldId id="275" r:id="rId15"/>
    <p:sldId id="296" r:id="rId16"/>
    <p:sldId id="276" r:id="rId17"/>
    <p:sldId id="280" r:id="rId18"/>
    <p:sldId id="279" r:id="rId19"/>
    <p:sldId id="282" r:id="rId20"/>
    <p:sldId id="290" r:id="rId21"/>
    <p:sldId id="291" r:id="rId22"/>
    <p:sldId id="283" r:id="rId23"/>
    <p:sldId id="299" r:id="rId24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9A3B"/>
    <a:srgbClr val="EFF3EA"/>
    <a:srgbClr val="DEE7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en-US"/>
              <a:t>Revenues Forecast 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Sheet1!$C$4</c:f>
              <c:strCache>
                <c:ptCount val="1"/>
                <c:pt idx="0">
                  <c:v>XXX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Sheet1!$B$5:$B$11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Sheet1!$C$5:$C$11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10</c:v>
                </c:pt>
                <c:pt idx="3">
                  <c:v>15</c:v>
                </c:pt>
                <c:pt idx="4">
                  <c:v>30</c:v>
                </c:pt>
                <c:pt idx="5">
                  <c:v>45</c:v>
                </c:pt>
                <c:pt idx="6">
                  <c:v>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186-4BA3-8F2D-20CD0F79F00F}"/>
            </c:ext>
          </c:extLst>
        </c:ser>
        <c:ser>
          <c:idx val="1"/>
          <c:order val="1"/>
          <c:tx>
            <c:strRef>
              <c:f>Sheet1!$D$4</c:f>
              <c:strCache>
                <c:ptCount val="1"/>
                <c:pt idx="0">
                  <c:v>ZZZ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Sheet1!$B$5:$B$11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Sheet1!$D$5:$D$11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10</c:v>
                </c:pt>
                <c:pt idx="4">
                  <c:v>20</c:v>
                </c:pt>
                <c:pt idx="5">
                  <c:v>35</c:v>
                </c:pt>
                <c:pt idx="6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186-4BA3-8F2D-20CD0F79F0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7341952"/>
        <c:axId val="197343488"/>
      </c:lineChart>
      <c:catAx>
        <c:axId val="197341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97343488"/>
        <c:crosses val="autoZero"/>
        <c:auto val="1"/>
        <c:lblAlgn val="ctr"/>
        <c:lblOffset val="100"/>
        <c:noMultiLvlLbl val="0"/>
      </c:catAx>
      <c:valAx>
        <c:axId val="197343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97341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3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66255" cy="469431"/>
          </a:xfrm>
          <a:prstGeom prst="rect">
            <a:avLst/>
          </a:prstGeom>
        </p:spPr>
        <p:txBody>
          <a:bodyPr vert="horz" lIns="91867" tIns="45934" rIns="91867" bIns="4593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9228" y="1"/>
            <a:ext cx="3066254" cy="469431"/>
          </a:xfrm>
          <a:prstGeom prst="rect">
            <a:avLst/>
          </a:prstGeom>
        </p:spPr>
        <p:txBody>
          <a:bodyPr vert="horz" lIns="91867" tIns="45934" rIns="91867" bIns="45934" rtlCol="0"/>
          <a:lstStyle>
            <a:lvl1pPr algn="r">
              <a:defRPr sz="1200"/>
            </a:lvl1pPr>
          </a:lstStyle>
          <a:p>
            <a:fld id="{C795701A-9C43-4FA1-AA53-E6C439C9AA39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93644"/>
            <a:ext cx="3066255" cy="469431"/>
          </a:xfrm>
          <a:prstGeom prst="rect">
            <a:avLst/>
          </a:prstGeom>
        </p:spPr>
        <p:txBody>
          <a:bodyPr vert="horz" lIns="91867" tIns="45934" rIns="91867" bIns="45934" rtlCol="0" anchor="b"/>
          <a:lstStyle>
            <a:lvl1pPr algn="l">
              <a:defRPr sz="1200"/>
            </a:lvl1pPr>
          </a:lstStyle>
          <a:p>
            <a:r>
              <a:rPr lang="en-US"/>
              <a:t>@ GITA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9228" y="8893644"/>
            <a:ext cx="3066254" cy="469431"/>
          </a:xfrm>
          <a:prstGeom prst="rect">
            <a:avLst/>
          </a:prstGeom>
        </p:spPr>
        <p:txBody>
          <a:bodyPr vert="horz" lIns="91867" tIns="45934" rIns="91867" bIns="45934" rtlCol="0" anchor="b"/>
          <a:lstStyle>
            <a:lvl1pPr algn="r">
              <a:defRPr sz="1200"/>
            </a:lvl1pPr>
          </a:lstStyle>
          <a:p>
            <a:fld id="{255D2D82-C1C7-4B94-ADC7-EDA5B231E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73271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4" tIns="46967" rIns="93934" bIns="4696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4" tIns="46967" rIns="93934" bIns="46967" rtlCol="0"/>
          <a:lstStyle>
            <a:lvl1pPr algn="r">
              <a:defRPr sz="1200"/>
            </a:lvl1pPr>
          </a:lstStyle>
          <a:p>
            <a:fld id="{93155443-8BBA-4D98-9A1C-9DD04AB60D22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701675"/>
            <a:ext cx="4681537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4" tIns="46967" rIns="93934" bIns="4696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2"/>
            <a:ext cx="5661660" cy="4213384"/>
          </a:xfrm>
          <a:prstGeom prst="rect">
            <a:avLst/>
          </a:prstGeom>
        </p:spPr>
        <p:txBody>
          <a:bodyPr vert="horz" lIns="93934" tIns="46967" rIns="93934" bIns="4696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8154"/>
          </a:xfrm>
          <a:prstGeom prst="rect">
            <a:avLst/>
          </a:prstGeom>
        </p:spPr>
        <p:txBody>
          <a:bodyPr vert="horz" lIns="93934" tIns="46967" rIns="93934" bIns="46967" rtlCol="0" anchor="b"/>
          <a:lstStyle>
            <a:lvl1pPr algn="l">
              <a:defRPr sz="1200"/>
            </a:lvl1pPr>
          </a:lstStyle>
          <a:p>
            <a:r>
              <a:rPr lang="en-US"/>
              <a:t>@ GITA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8154"/>
          </a:xfrm>
          <a:prstGeom prst="rect">
            <a:avLst/>
          </a:prstGeom>
        </p:spPr>
        <p:txBody>
          <a:bodyPr vert="horz" lIns="93934" tIns="46967" rIns="93934" bIns="46967" rtlCol="0" anchor="b"/>
          <a:lstStyle>
            <a:lvl1pPr algn="r">
              <a:defRPr sz="1200"/>
            </a:lvl1pPr>
          </a:lstStyle>
          <a:p>
            <a:fld id="{AC262995-5855-4C47-A343-6C2BD2F9C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03625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96975" y="701675"/>
            <a:ext cx="4683125" cy="35115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33AEC5-3487-485E-91A8-DA94BFC0251F}" type="slidenum">
              <a:rPr lang="en-IN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IN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851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262995-5855-4C47-A343-6C2BD2F9C684}" type="slidenum">
              <a:rPr lang="en-US" smtClean="0"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@ GITA</a:t>
            </a:r>
          </a:p>
        </p:txBody>
      </p:sp>
    </p:spTree>
    <p:extLst>
      <p:ext uri="{BB962C8B-B14F-4D97-AF65-F5344CB8AC3E}">
        <p14:creationId xmlns:p14="http://schemas.microsoft.com/office/powerpoint/2010/main" val="4065905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262995-5855-4C47-A343-6C2BD2F9C684}" type="slidenum">
              <a:rPr lang="en-US" smtClean="0"/>
              <a:t>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@ GITA</a:t>
            </a:r>
          </a:p>
        </p:txBody>
      </p:sp>
    </p:spTree>
    <p:extLst>
      <p:ext uri="{BB962C8B-B14F-4D97-AF65-F5344CB8AC3E}">
        <p14:creationId xmlns:p14="http://schemas.microsoft.com/office/powerpoint/2010/main" val="3508330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@ GITA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262995-5855-4C47-A343-6C2BD2F9C68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874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9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95658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74181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4875" y="3648076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04875" y="3648076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70DF6D85-CAB6-4C29-BA03-7C5D99E3243D}" type="datetime1">
              <a:rPr lang="en-US" smtClean="0"/>
              <a:pPr>
                <a:defRPr/>
              </a:pPr>
              <a:t>12/3/2024</a:t>
            </a:fld>
            <a:endParaRPr lang="en-US" dirty="0"/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FE3D03-4887-4415-8690-B0BD725B6A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357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603BB-D628-4112-8D6C-A0EE647DA073}" type="datetime1">
              <a:rPr lang="en-US" smtClean="0"/>
              <a:pPr>
                <a:defRPr/>
              </a:pPr>
              <a:t>12/3/2024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BCA7D-1037-4C23-B390-59CD34D206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648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2819402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2819402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>
                <a:solidFill>
                  <a:srgbClr val="DDE9EC"/>
                </a:solidFill>
              </a:defRPr>
            </a:lvl1pPr>
          </a:lstStyle>
          <a:p>
            <a:pPr>
              <a:defRPr/>
            </a:pPr>
            <a:fld id="{0620656B-17DB-4C3F-85A9-13E33386AA34}" type="datetime1">
              <a:rPr lang="en-US" smtClean="0"/>
              <a:pPr>
                <a:defRPr/>
              </a:pPr>
              <a:t>12/3/2024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>
                <a:solidFill>
                  <a:srgbClr val="DDE9EC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6" y="6354763"/>
            <a:ext cx="1520825" cy="366712"/>
          </a:xfrm>
        </p:spPr>
        <p:txBody>
          <a:bodyPr/>
          <a:lstStyle>
            <a:lvl1pPr>
              <a:defRPr>
                <a:solidFill>
                  <a:srgbClr val="DDE9EC"/>
                </a:solidFill>
              </a:defRPr>
            </a:lvl1pPr>
          </a:lstStyle>
          <a:p>
            <a:pPr>
              <a:defRPr/>
            </a:pPr>
            <a:fld id="{6D45EC0F-BA95-48D3-A00A-2FB0281C1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446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9C8D1-B90F-40AC-9CB5-DEB6F44071FB}" type="datetime1">
              <a:rPr lang="en-US" smtClean="0"/>
              <a:pPr>
                <a:defRPr/>
              </a:pPr>
              <a:t>12/3/2024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2D86F-B6AC-4299-89D3-D4BAEAAB05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3603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9FA3E-6D69-4154-AF3D-5F97EAD82042}" type="datetime1">
              <a:rPr lang="en-US" smtClean="0"/>
              <a:pPr>
                <a:defRPr/>
              </a:pPr>
              <a:t>12/3/2024</a:t>
            </a:fld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1D8C1-E3F4-492D-BB09-DFD5E0C3EC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6938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6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5125B-A956-47FA-813A-0277E484EB54}" type="datetime1">
              <a:rPr lang="en-US" smtClean="0"/>
              <a:pPr>
                <a:defRPr/>
              </a:pPr>
              <a:t>12/3/2024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1B544-EDFD-4B15-992C-8C2D210B84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8507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IN" dirty="0">
              <a:solidFill>
                <a:prstClr val="black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6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9916C-1888-4003-AEA2-9F7DC678D4D3}" type="datetime1">
              <a:rPr lang="en-US" smtClean="0"/>
              <a:pPr>
                <a:defRPr/>
              </a:pPr>
              <a:t>12/3/2024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A7D4C-2DB3-41AE-976A-FF1C56641C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7535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IN" dirty="0">
              <a:solidFill>
                <a:prstClr val="black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6" name="Straight Connector 11"/>
          <p:cNvSpPr>
            <a:spLocks noChangeShapeType="1"/>
          </p:cNvSpPr>
          <p:nvPr/>
        </p:nvSpPr>
        <p:spPr bwMode="auto">
          <a:xfrm rot="5400000">
            <a:off x="3160713" y="3324226"/>
            <a:ext cx="6035675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IN" dirty="0">
              <a:solidFill>
                <a:prstClr val="black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7" name="Isosceles Triangle 6"/>
          <p:cNvSpPr>
            <a:spLocks noChangeAspect="1"/>
          </p:cNvSpPr>
          <p:nvPr/>
        </p:nvSpPr>
        <p:spPr>
          <a:xfrm rot="5400000">
            <a:off x="419100" y="6467476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1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D1B69-791F-464B-BD9F-53BE36FBB6F4}" type="datetime1">
              <a:rPr lang="en-US" smtClean="0"/>
              <a:pPr>
                <a:defRPr/>
              </a:pPr>
              <a:t>12/3/2024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B3DA2-3274-4C5B-A09D-981E82311E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534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582076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IN" dirty="0">
              <a:solidFill>
                <a:prstClr val="white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6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1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DE9EC"/>
                </a:solidFill>
              </a:defRPr>
            </a:lvl1pPr>
          </a:lstStyle>
          <a:p>
            <a:pPr>
              <a:defRPr/>
            </a:pPr>
            <a:fld id="{15E051EF-D857-44AC-83C1-11E5F0EB718D}" type="datetime1">
              <a:rPr lang="en-US" smtClean="0"/>
              <a:pPr>
                <a:defRPr/>
              </a:pPr>
              <a:t>12/3/2024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DE9EC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DE9EC"/>
                </a:solidFill>
              </a:defRPr>
            </a:lvl1pPr>
          </a:lstStyle>
          <a:p>
            <a:pPr>
              <a:defRPr/>
            </a:pPr>
            <a:fld id="{E3171F77-E3CE-4119-9558-F583D09782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0743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2768F-847E-4B45-A2DC-2BB13FBA0F84}" type="datetime1">
              <a:rPr lang="en-US" smtClean="0"/>
              <a:pPr>
                <a:defRPr/>
              </a:pPr>
              <a:t>12/3/2024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B4FAC-51FA-4A71-952B-3A5DC1A63F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3398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IN" dirty="0">
              <a:solidFill>
                <a:prstClr val="black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6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traight Connector 14"/>
          <p:cNvSpPr>
            <a:spLocks noChangeShapeType="1"/>
          </p:cNvSpPr>
          <p:nvPr/>
        </p:nvSpPr>
        <p:spPr bwMode="auto">
          <a:xfrm rot="5400000">
            <a:off x="3630613" y="3201988"/>
            <a:ext cx="5851525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IN" dirty="0">
              <a:solidFill>
                <a:prstClr val="black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E35AE-7783-478A-94DE-F6A1131289E4}" type="datetime1">
              <a:rPr lang="en-US" smtClean="0"/>
              <a:pPr>
                <a:defRPr/>
              </a:pPr>
              <a:t>12/3/2024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AAFEE-AC89-4ADA-ACC3-8DAD019294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526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47459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873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57326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70685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1526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17880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4511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5600" y="635635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7345A-7928-4841-9A09-C2B50B0D7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797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1" y="6356352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464653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DD69D0B-7399-48CE-8D56-F883974CF6A4}" type="datetime1">
              <a:rPr lang="en-US" smtClean="0"/>
              <a:pPr>
                <a:defRPr/>
              </a:pPr>
              <a:t>12/3/2024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2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464653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2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464653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6CAEA7F-921D-48A6-B778-5FD35EB1D5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055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IN" dirty="0">
              <a:solidFill>
                <a:prstClr val="black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2056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IN" dirty="0">
              <a:solidFill>
                <a:prstClr val="black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6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047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927280" y="3683361"/>
            <a:ext cx="7230084" cy="1144161"/>
          </a:xfrm>
        </p:spPr>
        <p:txBody>
          <a:bodyPr anchor="ctr"/>
          <a:lstStyle/>
          <a:p>
            <a:br>
              <a:rPr lang="en-IN" sz="2400" b="1" dirty="0"/>
            </a:br>
            <a:r>
              <a:rPr lang="en-IN" sz="2400" b="1" dirty="0"/>
              <a:t>Template for Presentation - </a:t>
            </a:r>
            <a:r>
              <a:rPr lang="en-US" sz="2000" b="1" dirty="0">
                <a:solidFill>
                  <a:srgbClr val="C00000"/>
                </a:solidFill>
              </a:rPr>
              <a:t>India-</a:t>
            </a:r>
            <a:r>
              <a:rPr lang="en-US" sz="2000" b="1" dirty="0">
                <a:solidFill>
                  <a:srgbClr val="109A3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Spain</a:t>
            </a:r>
            <a:r>
              <a:rPr lang="en-US" sz="2000" b="1" dirty="0">
                <a:solidFill>
                  <a:srgbClr val="C00000"/>
                </a:solidFill>
              </a:rPr>
              <a:t> Programme of Co-operation on Industrial R&amp;D RFP-2024  </a:t>
            </a:r>
            <a:br>
              <a:rPr lang="en-US" sz="2000" dirty="0"/>
            </a:br>
            <a:b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24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D82D29F-1C80-46E8-BA6C-DC2028A34B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5029200"/>
            <a:ext cx="6725589" cy="70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181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0"/>
            <a:ext cx="9144000" cy="6096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>
              <a:spcBef>
                <a:spcPct val="0"/>
              </a:spcBef>
              <a:buNone/>
              <a:defRPr sz="4000"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Contribution towards 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 Innovation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089570"/>
              </p:ext>
            </p:extLst>
          </p:nvPr>
        </p:nvGraphicFramePr>
        <p:xfrm>
          <a:off x="304800" y="651499"/>
          <a:ext cx="8458200" cy="545812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34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0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43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741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Sl. No.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Entities</a:t>
                      </a:r>
                      <a:r>
                        <a:rPr lang="en-US" sz="2000" baseline="0" dirty="0"/>
                        <a:t> 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Responsibilities  in Innovation</a:t>
                      </a:r>
                      <a:r>
                        <a:rPr lang="en-US" sz="2000" baseline="0" dirty="0"/>
                        <a:t> 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9272">
                <a:tc>
                  <a:txBody>
                    <a:bodyPr/>
                    <a:lstStyle/>
                    <a:p>
                      <a:r>
                        <a:rPr lang="en-US" sz="1600" dirty="0"/>
                        <a:t>1.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XXX Technologies Pvt. Ltd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___________________________________________________________________________________________________________________________________________________________________________________________________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9272">
                <a:tc>
                  <a:txBody>
                    <a:bodyPr/>
                    <a:lstStyle/>
                    <a:p>
                      <a:r>
                        <a:rPr lang="en-US" sz="1600" dirty="0"/>
                        <a:t>2.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ZZZ Systems Ltd.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___________________________________________________________________________________________________________________________________________________________________________________________________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9272">
                <a:tc>
                  <a:txBody>
                    <a:bodyPr/>
                    <a:lstStyle/>
                    <a:p>
                      <a:r>
                        <a:rPr lang="en-US" sz="1600" dirty="0"/>
                        <a:t>3.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YYY Technical University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___________________________________________________________________________________________________________________________________________________________________________________________________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9272">
                <a:tc>
                  <a:txBody>
                    <a:bodyPr/>
                    <a:lstStyle/>
                    <a:p>
                      <a:r>
                        <a:rPr lang="en-US" sz="1600" dirty="0"/>
                        <a:t>4.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XYZ Institute of Technology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___________________________________________________________________________________________________________________________________________________________________________________________________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 flipH="1">
            <a:off x="520699" y="6172200"/>
            <a:ext cx="81803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Also highlight the 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expertise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brought in by each partner for the project 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D5EA3F1-B16B-2B0A-677B-B6A685C709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5255" y="6411171"/>
            <a:ext cx="6437745" cy="446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995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9144000" cy="685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>
              <a:spcBef>
                <a:spcPct val="0"/>
              </a:spcBef>
              <a:buNone/>
              <a:defRPr sz="4000"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Establishing the 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 for Innovation</a:t>
            </a:r>
          </a:p>
        </p:txBody>
      </p:sp>
      <p:sp>
        <p:nvSpPr>
          <p:cNvPr id="7" name="TextBox 6"/>
          <p:cNvSpPr txBox="1"/>
          <p:nvPr/>
        </p:nvSpPr>
        <p:spPr>
          <a:xfrm flipH="1">
            <a:off x="457200" y="922615"/>
            <a:ext cx="8180388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Proof of Concept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r>
              <a:rPr lang="en-US" sz="1400" dirty="0">
                <a:latin typeface="Arial" pitchFamily="34" charset="0"/>
                <a:cs typeface="Arial" pitchFamily="34" charset="0"/>
              </a:rPr>
              <a:t>This section should cover the following aspects: </a:t>
            </a:r>
          </a:p>
          <a:p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Is there any Proof of Concept or  Requisite level data for taking up this innovative project ?</a:t>
            </a:r>
          </a:p>
          <a:p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Requirement of this innovation in the current market backed by market research data, if any.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Identified any target markets (country, segment or verticals) and any marketing plan?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endParaRPr lang="en-US" sz="1400" dirty="0"/>
          </a:p>
          <a:p>
            <a:endParaRPr lang="en-US" sz="1400" dirty="0"/>
          </a:p>
          <a:p>
            <a:r>
              <a:rPr lang="en-US" b="1" u="sng" dirty="0"/>
              <a:t>Market Feedback/Testing </a:t>
            </a:r>
            <a:endParaRPr lang="en-US" dirty="0"/>
          </a:p>
          <a:p>
            <a:endParaRPr lang="en-US" sz="1400" dirty="0">
              <a:latin typeface="Arial" pitchFamily="34" charset="0"/>
              <a:cs typeface="Arial" pitchFamily="34" charset="0"/>
            </a:endParaRPr>
          </a:p>
          <a:p>
            <a:r>
              <a:rPr lang="en-US" sz="1400" dirty="0">
                <a:latin typeface="Arial" pitchFamily="34" charset="0"/>
                <a:cs typeface="Arial" pitchFamily="34" charset="0"/>
              </a:rPr>
              <a:t>This section should ideally cover: </a:t>
            </a:r>
          </a:p>
          <a:p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Any tying-up with potential Customers/End user beneficiaries ?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Has the idea been tested with any potential buyers?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Proof of interest shown by any Potential Customer.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Substantial market research/feedback data.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D533D57-2BF2-DF3D-DBF5-806222EE71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5320" y="6153052"/>
            <a:ext cx="6725589" cy="70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578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9144000" cy="685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Role-Responsibilities 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Matrix among Partners</a:t>
            </a:r>
          </a:p>
        </p:txBody>
      </p:sp>
      <p:sp>
        <p:nvSpPr>
          <p:cNvPr id="6" name="Content Placeholder 5"/>
          <p:cNvSpPr txBox="1">
            <a:spLocks/>
          </p:cNvSpPr>
          <p:nvPr/>
        </p:nvSpPr>
        <p:spPr>
          <a:xfrm>
            <a:off x="407988" y="685800"/>
            <a:ext cx="8229600" cy="5791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 flipH="1">
            <a:off x="432594" y="5754469"/>
            <a:ext cx="8180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Need to define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Roles &amp; Responsibilities </a:t>
            </a:r>
            <a:r>
              <a:rPr lang="en-US" dirty="0">
                <a:latin typeface="Arial" pitchFamily="34" charset="0"/>
                <a:cs typeface="Arial" pitchFamily="34" charset="0"/>
              </a:rPr>
              <a:t>for all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Partners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454097"/>
              </p:ext>
            </p:extLst>
          </p:nvPr>
        </p:nvGraphicFramePr>
        <p:xfrm>
          <a:off x="0" y="914400"/>
          <a:ext cx="9144000" cy="4648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01958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IPL Lead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Partner</a:t>
                      </a:r>
                      <a:r>
                        <a:rPr lang="en-US" baseline="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Country</a:t>
                      </a:r>
                      <a:r>
                        <a:rPr lang="en-US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Lead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solidFill>
                      <a:srgbClr val="DEE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6242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India Project</a:t>
                      </a:r>
                      <a:r>
                        <a:rPr lang="en-US" b="1" baseline="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Partner</a:t>
                      </a:r>
                    </a:p>
                    <a:p>
                      <a:pPr algn="ctr"/>
                      <a:r>
                        <a:rPr lang="en-US" b="1" baseline="0" dirty="0"/>
                        <a:t>(if any)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/>
                        <a:t>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/>
                        <a:t>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/>
                        <a:t> </a:t>
                      </a:r>
                    </a:p>
                  </a:txBody>
                  <a:tcPr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Partner</a:t>
                      </a:r>
                      <a:r>
                        <a:rPr lang="en-US" b="1" baseline="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Country</a:t>
                      </a:r>
                      <a:r>
                        <a:rPr lang="en-US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Partner</a:t>
                      </a:r>
                    </a:p>
                    <a:p>
                      <a:pPr algn="ctr"/>
                      <a:r>
                        <a:rPr lang="en-US" b="1" dirty="0"/>
                        <a:t>(if any)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 </a:t>
                      </a:r>
                      <a:endParaRPr lang="en-US" sz="1400" b="0" dirty="0"/>
                    </a:p>
                  </a:txBody>
                  <a:tcPr>
                    <a:solidFill>
                      <a:srgbClr val="EFF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FD5A9095-4793-E3FC-F2AE-D77FFD413D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5205" y="6086426"/>
            <a:ext cx="6725589" cy="70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1991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9144000" cy="762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Milestones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be Achieved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5107600"/>
              </p:ext>
            </p:extLst>
          </p:nvPr>
        </p:nvGraphicFramePr>
        <p:xfrm>
          <a:off x="218215" y="731521"/>
          <a:ext cx="8534398" cy="43738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290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0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67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2816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Milestones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Deliverables 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Indicative Timeline***</a:t>
                      </a:r>
                      <a:r>
                        <a:rPr lang="en-US" sz="16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endParaRPr lang="en-US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7314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Milestone I </a:t>
                      </a:r>
                    </a:p>
                    <a:p>
                      <a:pPr algn="ctr"/>
                      <a:r>
                        <a:rPr lang="en-US" sz="1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sz="1400" b="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mention only the technical milestones that will be achieved)</a:t>
                      </a:r>
                      <a:endParaRPr lang="en-US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baseline="0" dirty="0"/>
                        <a:t>(Should be project specific deliverables with technicalities)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baseline="0" dirty="0"/>
                        <a:t> 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baseline="0" dirty="0"/>
                        <a:t> </a:t>
                      </a:r>
                    </a:p>
                  </a:txBody>
                  <a:tcPr anchor="ctr"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Month’15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202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Milestone II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baseline="0" dirty="0"/>
                        <a:t> 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baseline="0" dirty="0"/>
                        <a:t> 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baseline="0" dirty="0"/>
                        <a:t> </a:t>
                      </a:r>
                    </a:p>
                  </a:txBody>
                  <a:tcPr anchor="ctr"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637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Milestone III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baseline="0" dirty="0"/>
                        <a:t> 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baseline="0" dirty="0"/>
                        <a:t> 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baseline="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54491" y="5410200"/>
            <a:ext cx="86106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** These Deliverables should be agreed by the </a:t>
            </a:r>
            <a:r>
              <a:rPr lang="en-US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 Evaluation Committee </a:t>
            </a:r>
            <a:r>
              <a:rPr lang="en-US" sz="1400" i="1" dirty="0"/>
              <a:t>and would act as an basis  for the Monitoring Committee for interim evaluation periodically at Site.</a:t>
            </a:r>
          </a:p>
          <a:p>
            <a:r>
              <a:rPr lang="en-US" sz="1400" i="1" dirty="0"/>
              <a:t>*** Maximum 03 Releases from GITA would be permissible during the entire span of the Project on </a:t>
            </a:r>
            <a:r>
              <a:rPr lang="en-US" sz="12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Reimbursement mode </a:t>
            </a:r>
            <a:endParaRPr lang="en-US" sz="1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E367980-9A7D-33AF-B150-BBFEB92891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0847" y="6126479"/>
            <a:ext cx="6725589" cy="70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6156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9144000" cy="762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Milestones Vs  Financial  and 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 Sharing Arrangements </a:t>
            </a:r>
          </a:p>
          <a:p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472610"/>
              </p:ext>
            </p:extLst>
          </p:nvPr>
        </p:nvGraphicFramePr>
        <p:xfrm>
          <a:off x="381000" y="1066800"/>
          <a:ext cx="8229601" cy="1630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599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78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70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82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82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382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Sl.No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Milestones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Total India 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IPL</a:t>
                      </a:r>
                      <a:r>
                        <a:rPr lang="en-US" sz="1400" baseline="0" dirty="0"/>
                        <a:t> Contribution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India Partners Contributio</a:t>
                      </a:r>
                      <a:r>
                        <a:rPr lang="en-US" sz="1400" baseline="0" dirty="0"/>
                        <a:t>n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GITA Funding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Milestone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000 Lakhs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000 Lakhs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000 Lakhs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 Lakhs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Milestone</a:t>
                      </a:r>
                      <a:r>
                        <a:rPr lang="en-US" sz="1400" baseline="0" dirty="0"/>
                        <a:t> II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000 Lakhs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000 Lakhs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000 Lakhs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 Lakhs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Milestone 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000 Lakhs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000 Lakhs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000 Lakhs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 Lakhs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Content Placeholder 5"/>
          <p:cNvSpPr txBox="1">
            <a:spLocks/>
          </p:cNvSpPr>
          <p:nvPr/>
        </p:nvSpPr>
        <p:spPr>
          <a:xfrm>
            <a:off x="389493" y="3187083"/>
            <a:ext cx="8229600" cy="15240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en-US" sz="1600" b="1" dirty="0">
                <a:latin typeface="Arial" pitchFamily="34" charset="0"/>
                <a:cs typeface="Arial" pitchFamily="34" charset="0"/>
              </a:rPr>
              <a:t>IP Sharing Matrix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(any IP coming to India, % of IP sharing by Partners).</a:t>
            </a:r>
          </a:p>
          <a:p>
            <a:pPr>
              <a:spcBef>
                <a:spcPts val="0"/>
              </a:spcBef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Has IP sharing agreement been signed between Indian Partners &amp; International Partner? Any proof for such agreement?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00D7F41-13ED-97CB-1BA3-09F0FBEEA1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6019800"/>
            <a:ext cx="6725589" cy="70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5837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9144000" cy="762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>
              <a:spcBef>
                <a:spcPct val="0"/>
              </a:spcBef>
              <a:buNone/>
              <a:defRPr sz="4000"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Indian &amp; International 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Team</a:t>
            </a:r>
          </a:p>
          <a:p>
            <a:endParaRPr lang="en-US" dirty="0"/>
          </a:p>
        </p:txBody>
      </p:sp>
      <p:sp>
        <p:nvSpPr>
          <p:cNvPr id="6" name="Content Placeholder 5"/>
          <p:cNvSpPr txBox="1">
            <a:spLocks/>
          </p:cNvSpPr>
          <p:nvPr/>
        </p:nvSpPr>
        <p:spPr>
          <a:xfrm>
            <a:off x="457200" y="5624512"/>
            <a:ext cx="8229600" cy="9144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Profiles of investigators  &amp; co-investigators mentioned in the main application</a:t>
            </a:r>
          </a:p>
          <a:p>
            <a:pPr marL="342900" lvl="1" indent="-342900">
              <a:spcBef>
                <a:spcPts val="0"/>
              </a:spcBef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Only 01 profile from each organization</a:t>
            </a:r>
          </a:p>
          <a:p>
            <a:pPr marL="342900" lvl="1" indent="-342900">
              <a:spcBef>
                <a:spcPts val="0"/>
              </a:spcBef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Mention few  past track record of the Project Team under “credibility” </a:t>
            </a:r>
          </a:p>
          <a:p>
            <a:pPr marL="342900" lvl="1" indent="-342900">
              <a:spcBef>
                <a:spcPts val="0"/>
              </a:spcBef>
              <a:buFont typeface="Arial" pitchFamily="34" charset="0"/>
              <a:buChar char="•"/>
            </a:pP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606937"/>
              </p:ext>
            </p:extLst>
          </p:nvPr>
        </p:nvGraphicFramePr>
        <p:xfrm>
          <a:off x="228600" y="685800"/>
          <a:ext cx="8686800" cy="464820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06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3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45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26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359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S.N.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Space for Photo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Name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Designation, Organization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Qualification/Experience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Credibility </a:t>
                      </a:r>
                      <a:endPara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115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Dr.</a:t>
                      </a:r>
                      <a:r>
                        <a:rPr lang="en-US" sz="1200" baseline="0" dirty="0"/>
                        <a:t> ABC DEF 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CEO, XXX Technologies Pvt. Ltd.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Ph.D</a:t>
                      </a:r>
                      <a:r>
                        <a:rPr lang="en-US" sz="1200" baseline="0" dirty="0"/>
                        <a:t>, Green Technology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Published report on XXXXXXX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Part of YYYYYY team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115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115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115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915140" y="13716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F11CB61-71BE-3333-8CCC-FF023AEF61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6476999"/>
            <a:ext cx="5943600" cy="352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9958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9144000" cy="9906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>
              <a:spcBef>
                <a:spcPct val="0"/>
              </a:spcBef>
              <a:buNone/>
              <a:defRPr sz="4000"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Detailed 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 Break–up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including  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 of Funds 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(own contribution) by Indian company</a:t>
            </a:r>
          </a:p>
        </p:txBody>
      </p:sp>
      <p:sp>
        <p:nvSpPr>
          <p:cNvPr id="6" name="Content Placeholder 5"/>
          <p:cNvSpPr txBox="1">
            <a:spLocks/>
          </p:cNvSpPr>
          <p:nvPr/>
        </p:nvSpPr>
        <p:spPr>
          <a:xfrm>
            <a:off x="99874" y="4876800"/>
            <a:ext cx="8610600" cy="15240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None/>
            </a:pPr>
            <a:r>
              <a:rPr lang="en-US" sz="1200" i="1" dirty="0">
                <a:latin typeface="Arial" pitchFamily="34" charset="0"/>
                <a:cs typeface="Arial" pitchFamily="34" charset="0"/>
              </a:rPr>
              <a:t>*Percentage (%) mentioned against each cost head denotes the maximum funding available for respective cost head out of total funding. Flexibility may be sought by IPL during PEC for re-appropriation of funds in different heads. </a:t>
            </a:r>
          </a:p>
          <a:p>
            <a:pPr algn="just">
              <a:spcBef>
                <a:spcPts val="0"/>
              </a:spcBef>
              <a:buAutoNum type="arabicPeriod"/>
            </a:pPr>
            <a:r>
              <a:rPr lang="en-US" sz="1200" b="1" i="1" dirty="0">
                <a:latin typeface="Arial" pitchFamily="34" charset="0"/>
                <a:cs typeface="Arial" pitchFamily="34" charset="0"/>
              </a:rPr>
              <a:t>TDB funding requirement should be maximum 50% of overall Indian Project cost with a limit of INR 1.5 crores</a:t>
            </a:r>
            <a:r>
              <a:rPr lang="en-US" sz="1200" i="1" dirty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spcBef>
                <a:spcPts val="0"/>
              </a:spcBef>
              <a:buAutoNum type="arabicPeriod"/>
            </a:pPr>
            <a:r>
              <a:rPr lang="en-US" sz="1200" i="1" dirty="0">
                <a:latin typeface="Arial" pitchFamily="34" charset="0"/>
                <a:cs typeface="Arial" pitchFamily="34" charset="0"/>
              </a:rPr>
              <a:t>Provide the break ups in backup slides  for the total Indian project cost which covers Indian project Partners’ contribution and contribution of DST-GITA in Head-wise costs – Equipment's, Manpower, Travel, Consumables, etc.)</a:t>
            </a:r>
          </a:p>
          <a:p>
            <a:pPr algn="just">
              <a:spcBef>
                <a:spcPts val="0"/>
              </a:spcBef>
              <a:buFont typeface="Arial" pitchFamily="34" charset="0"/>
              <a:buAutoNum type="arabicPeriod"/>
            </a:pPr>
            <a:r>
              <a:rPr lang="en-US" sz="1200" i="1" dirty="0">
                <a:latin typeface="Arial" pitchFamily="34" charset="0"/>
                <a:cs typeface="Arial" pitchFamily="34" charset="0"/>
              </a:rPr>
              <a:t>Source of Indian applicant’s contribution towards project (future cash flows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9761693"/>
              </p:ext>
            </p:extLst>
          </p:nvPr>
        </p:nvGraphicFramePr>
        <p:xfrm>
          <a:off x="228599" y="1066797"/>
          <a:ext cx="8382001" cy="380669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32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2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03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58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665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Key Costs Heads*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IPL</a:t>
                      </a:r>
                      <a:r>
                        <a:rPr lang="en-US" baseline="0" dirty="0"/>
                        <a:t> Funding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Indian Partner Funding (if any)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/>
                        <a:t>TDB Funding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376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Equipment (40%)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253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Manpower (25%)</a:t>
                      </a:r>
                    </a:p>
                    <a:p>
                      <a:pPr algn="ctr"/>
                      <a:r>
                        <a:rPr lang="en-US" sz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(Overheads can be maximum 15%</a:t>
                      </a:r>
                      <a:r>
                        <a:rPr lang="en-US" sz="12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of total Manpower cost)</a:t>
                      </a:r>
                      <a:endParaRPr lang="en-US" sz="12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376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Consumables (20%)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376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Travel/Others (15%)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37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Total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5943600"/>
            <a:ext cx="8229600" cy="9144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DC505DF-7FBB-96D1-C099-CBC66387F2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2975" y="6150743"/>
            <a:ext cx="6725589" cy="70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4052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9144000" cy="5334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>
              <a:spcBef>
                <a:spcPct val="0"/>
              </a:spcBef>
              <a:buNone/>
              <a:defRPr sz="4000"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Expected Commercialization 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0944759"/>
              </p:ext>
            </p:extLst>
          </p:nvPr>
        </p:nvGraphicFramePr>
        <p:xfrm>
          <a:off x="762000" y="838200"/>
          <a:ext cx="28956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415526"/>
              </p:ext>
            </p:extLst>
          </p:nvPr>
        </p:nvGraphicFramePr>
        <p:xfrm>
          <a:off x="4191000" y="762002"/>
          <a:ext cx="3962400" cy="2743198"/>
        </p:xfrm>
        <a:graphic>
          <a:graphicData uri="http://schemas.openxmlformats.org/drawingml/2006/table">
            <a:tbl>
              <a:tblPr/>
              <a:tblGrid>
                <a:gridCol w="1172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0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97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6944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Expected Revenues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646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Year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XXX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ZZZ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94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94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94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94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94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694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94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10156" y="3886200"/>
            <a:ext cx="840898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en-US" sz="1600" i="1" dirty="0">
                <a:latin typeface="Arial" pitchFamily="34" charset="0"/>
                <a:cs typeface="Arial" pitchFamily="34" charset="0"/>
              </a:rPr>
              <a:t>Provide some information and calculation in back-up slides to back-up these estimates on expected revenue .</a:t>
            </a:r>
          </a:p>
          <a:p>
            <a:pPr marL="342900" indent="-342900" algn="just">
              <a:buAutoNum type="arabicPeriod"/>
            </a:pPr>
            <a:endParaRPr lang="en-US" sz="1600" i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AutoNum type="arabicPeriod"/>
            </a:pPr>
            <a:r>
              <a:rPr lang="en-US" sz="1600" i="1" dirty="0">
                <a:latin typeface="Arial" pitchFamily="34" charset="0"/>
                <a:cs typeface="Arial" pitchFamily="34" charset="0"/>
              </a:rPr>
              <a:t>Highlight of any cost  related or market assumptions  being made for these calculation </a:t>
            </a:r>
          </a:p>
          <a:p>
            <a:pPr marL="342900" indent="-342900" algn="just">
              <a:buAutoNum type="arabicPeriod"/>
            </a:pPr>
            <a:endParaRPr lang="en-US" sz="1600" i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AutoNum type="arabicPeriod"/>
            </a:pPr>
            <a:r>
              <a:rPr lang="en-US" sz="1600" i="1" dirty="0">
                <a:latin typeface="Arial" pitchFamily="34" charset="0"/>
                <a:cs typeface="Arial" pitchFamily="34" charset="0"/>
              </a:rPr>
              <a:t>Your views  on following types of benefits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Commercial benefits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Societal benefits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Technology benefits</a:t>
            </a:r>
          </a:p>
          <a:p>
            <a:pPr marL="342900" indent="-342900" algn="just">
              <a:buAutoNum type="arabicPeriod"/>
            </a:pPr>
            <a:endParaRPr lang="en-US" sz="16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9D5763-D282-0CD0-DAEF-F0D2C19C80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2073" y="6019800"/>
            <a:ext cx="6725589" cy="70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9134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9144000" cy="685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Snapshot of Financial Health of 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IPL</a:t>
            </a:r>
          </a:p>
        </p:txBody>
      </p:sp>
      <p:sp>
        <p:nvSpPr>
          <p:cNvPr id="6" name="Content Placeholder 5"/>
          <p:cNvSpPr txBox="1">
            <a:spLocks/>
          </p:cNvSpPr>
          <p:nvPr/>
        </p:nvSpPr>
        <p:spPr>
          <a:xfrm>
            <a:off x="407988" y="1524000"/>
            <a:ext cx="8229600" cy="49530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05890"/>
              </p:ext>
            </p:extLst>
          </p:nvPr>
        </p:nvGraphicFramePr>
        <p:xfrm>
          <a:off x="192882" y="703555"/>
          <a:ext cx="8659812" cy="47244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649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49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49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49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240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Particulars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 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2406">
                <a:tc>
                  <a:txBody>
                    <a:bodyPr/>
                    <a:lstStyle/>
                    <a:p>
                      <a:r>
                        <a:rPr lang="en-US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Revenue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2406">
                <a:tc>
                  <a:txBody>
                    <a:bodyPr/>
                    <a:lstStyle/>
                    <a:p>
                      <a:r>
                        <a:rPr lang="en-US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Operating</a:t>
                      </a:r>
                      <a:r>
                        <a:rPr lang="en-US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Profit</a:t>
                      </a:r>
                      <a:r>
                        <a:rPr lang="en-US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2370">
                <a:tc>
                  <a:txBody>
                    <a:bodyPr/>
                    <a:lstStyle/>
                    <a:p>
                      <a:r>
                        <a:rPr lang="en-US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Bank</a:t>
                      </a:r>
                      <a:r>
                        <a:rPr lang="en-US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Debts &amp; External Liabilities </a:t>
                      </a:r>
                      <a:endParaRPr lang="en-US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2406">
                <a:tc>
                  <a:txBody>
                    <a:bodyPr/>
                    <a:lstStyle/>
                    <a:p>
                      <a:r>
                        <a:rPr lang="en-US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Gross</a:t>
                      </a:r>
                      <a:r>
                        <a:rPr lang="en-US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Fixed Assets</a:t>
                      </a:r>
                      <a:endParaRPr lang="en-US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24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Investment</a:t>
                      </a:r>
                      <a:r>
                        <a:rPr lang="en-US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in R&amp;D </a:t>
                      </a:r>
                      <a:endParaRPr lang="en-US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Content Placeholder 5"/>
          <p:cNvSpPr txBox="1">
            <a:spLocks/>
          </p:cNvSpPr>
          <p:nvPr/>
        </p:nvSpPr>
        <p:spPr>
          <a:xfrm>
            <a:off x="407988" y="5829892"/>
            <a:ext cx="8229600" cy="51308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1600" i="1" dirty="0">
                <a:latin typeface="Arial" pitchFamily="34" charset="0"/>
                <a:cs typeface="Arial" pitchFamily="34" charset="0"/>
              </a:rPr>
              <a:t>*highlight any additional points that you may want 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42303AE-5241-907F-86DC-A627F00826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6086432"/>
            <a:ext cx="6725589" cy="70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3397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9144000" cy="762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Credentials of  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IPL</a:t>
            </a:r>
          </a:p>
        </p:txBody>
      </p:sp>
      <p:sp>
        <p:nvSpPr>
          <p:cNvPr id="6" name="Content Placeholder 5"/>
          <p:cNvSpPr txBox="1">
            <a:spLocks/>
          </p:cNvSpPr>
          <p:nvPr/>
        </p:nvSpPr>
        <p:spPr>
          <a:xfrm>
            <a:off x="372477" y="902563"/>
            <a:ext cx="8229600" cy="49530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IPL to provide reference of  good/ credible project (s) with any credible organization/company etc. with proof ( if any)  </a:t>
            </a:r>
          </a:p>
          <a:p>
            <a:pPr lvl="1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IPL to provide reference of any MoUs /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MoAs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or orders already in place with any credible organization/company etc. with proof ( if any)</a:t>
            </a:r>
          </a:p>
          <a:p>
            <a:pPr>
              <a:spcBef>
                <a:spcPts val="0"/>
              </a:spcBef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B1B7966-01B5-048E-B5F2-BD36673D43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5996126"/>
            <a:ext cx="6725589" cy="70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034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28600" y="0"/>
            <a:ext cx="8839200" cy="762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Objective of Presentation</a:t>
            </a:r>
          </a:p>
        </p:txBody>
      </p:sp>
      <p:sp>
        <p:nvSpPr>
          <p:cNvPr id="6" name="Content Placeholder 5"/>
          <p:cNvSpPr txBox="1">
            <a:spLocks/>
          </p:cNvSpPr>
          <p:nvPr/>
        </p:nvSpPr>
        <p:spPr>
          <a:xfrm>
            <a:off x="609600" y="914400"/>
            <a:ext cx="8027988" cy="53340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None/>
            </a:pPr>
            <a:r>
              <a:rPr lang="en-US" sz="2000" b="1" u="sng" dirty="0">
                <a:latin typeface="Arial" pitchFamily="34" charset="0"/>
                <a:cs typeface="Arial" pitchFamily="34" charset="0"/>
              </a:rPr>
              <a:t>Current Challenges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sz="11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Lack of synchronization between the proposals submitted &amp; the presentation (PPT) during the PEC review </a:t>
            </a:r>
          </a:p>
          <a:p>
            <a:pPr algn="just">
              <a:spcBef>
                <a:spcPts val="0"/>
              </a:spcBef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Applicants not being able to utilize 30 mins of PEC meeting efficiently </a:t>
            </a:r>
          </a:p>
          <a:p>
            <a:pPr algn="just">
              <a:spcBef>
                <a:spcPts val="0"/>
              </a:spcBef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Lack of clarity on commercialization aspect of the innovation </a:t>
            </a:r>
          </a:p>
          <a:p>
            <a:pPr algn="just">
              <a:spcBef>
                <a:spcPts val="0"/>
              </a:spcBef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Lots of additional information – not of much interest for experts </a:t>
            </a:r>
          </a:p>
          <a:p>
            <a:pPr algn="just">
              <a:spcBef>
                <a:spcPts val="0"/>
              </a:spcBef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Ambiguity in the cost break-up and funding requirement from GITA 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sz="11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sz="2000" b="1" u="sng" dirty="0">
                <a:latin typeface="Arial" pitchFamily="34" charset="0"/>
                <a:cs typeface="Arial" pitchFamily="34" charset="0"/>
              </a:rPr>
              <a:t>Background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sz="11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Developed template for PPT &amp; Executive Summary based on past experience from PEC </a:t>
            </a:r>
          </a:p>
          <a:p>
            <a:pPr algn="just">
              <a:spcBef>
                <a:spcPts val="0"/>
              </a:spcBef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Shared the draft with experts &amp; incorporated their feedback 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sz="11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sz="2000" b="1" u="sng" dirty="0">
                <a:latin typeface="Arial" pitchFamily="34" charset="0"/>
                <a:cs typeface="Arial" pitchFamily="34" charset="0"/>
              </a:rPr>
              <a:t>Objective 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sz="11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Complete synchronization between proposals &amp; PPTs </a:t>
            </a:r>
          </a:p>
          <a:p>
            <a:pPr algn="just">
              <a:spcBef>
                <a:spcPts val="0"/>
              </a:spcBef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Help applicants to prepare Quality PPTs for PEC meeting </a:t>
            </a:r>
          </a:p>
          <a:p>
            <a:pPr algn="just">
              <a:spcBef>
                <a:spcPts val="0"/>
              </a:spcBef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All PPTs in same format – help experts to rate the better projects </a:t>
            </a:r>
          </a:p>
        </p:txBody>
      </p:sp>
    </p:spTree>
    <p:extLst>
      <p:ext uri="{BB962C8B-B14F-4D97-AF65-F5344CB8AC3E}">
        <p14:creationId xmlns:p14="http://schemas.microsoft.com/office/powerpoint/2010/main" val="31681716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9144000" cy="762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Manufacturing/Testing 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Facility</a:t>
            </a:r>
          </a:p>
        </p:txBody>
      </p:sp>
      <p:sp>
        <p:nvSpPr>
          <p:cNvPr id="6" name="Content Placeholder 5"/>
          <p:cNvSpPr txBox="1">
            <a:spLocks/>
          </p:cNvSpPr>
          <p:nvPr/>
        </p:nvSpPr>
        <p:spPr>
          <a:xfrm>
            <a:off x="407988" y="990600"/>
            <a:ext cx="8229600" cy="9906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Details of own Manufacturing/testing facility with some important details.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This slide may be expanded to Two Slides if required.  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66800" y="3429000"/>
            <a:ext cx="19812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Photographs </a:t>
            </a:r>
          </a:p>
        </p:txBody>
      </p:sp>
      <p:sp>
        <p:nvSpPr>
          <p:cNvPr id="7" name="Rectangle 6"/>
          <p:cNvSpPr/>
          <p:nvPr/>
        </p:nvSpPr>
        <p:spPr>
          <a:xfrm>
            <a:off x="6019800" y="3429000"/>
            <a:ext cx="19812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Awards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581400" y="3417627"/>
            <a:ext cx="19812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Certificates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4CDEDD-BAB6-8C4D-F8D6-F8D206A871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9805" y="5977906"/>
            <a:ext cx="6725589" cy="70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4260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9144000" cy="685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Back – up/Annexures  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Slides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914400"/>
            <a:ext cx="8382000" cy="544195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/>
              <a:t>Give details (1 Slide each) on the following: </a:t>
            </a:r>
          </a:p>
          <a:p>
            <a:pPr algn="l"/>
            <a:endParaRPr lang="en-US" sz="1800" dirty="0"/>
          </a:p>
          <a:p>
            <a:pPr marL="514350" indent="-514350" algn="l">
              <a:lnSpc>
                <a:spcPct val="150000"/>
              </a:lnSpc>
              <a:buAutoNum type="alphaLcParenR"/>
            </a:pPr>
            <a:r>
              <a:rPr lang="en-US" sz="1800" dirty="0"/>
              <a:t>Competition Available in the Product/ Technology proposed to be developed.</a:t>
            </a:r>
          </a:p>
          <a:p>
            <a:pPr marL="514350" indent="-514350" algn="l">
              <a:lnSpc>
                <a:spcPct val="150000"/>
              </a:lnSpc>
              <a:buAutoNum type="alphaLcParenR"/>
            </a:pPr>
            <a:r>
              <a:rPr lang="en-US" sz="1800" dirty="0"/>
              <a:t>Patents &amp; Copyrights on products of IPL </a:t>
            </a:r>
          </a:p>
          <a:p>
            <a:pPr marL="514350" indent="-514350" algn="l">
              <a:lnSpc>
                <a:spcPct val="150000"/>
              </a:lnSpc>
              <a:buAutoNum type="alphaLcParenR"/>
            </a:pPr>
            <a:r>
              <a:rPr lang="en-US" sz="1800" dirty="0"/>
              <a:t>Rough list of identified equipment/technology and its estimate costs </a:t>
            </a:r>
          </a:p>
          <a:p>
            <a:pPr marL="514350" indent="-514350" algn="l">
              <a:lnSpc>
                <a:spcPct val="150000"/>
              </a:lnSpc>
              <a:buAutoNum type="alphaLcParenR"/>
            </a:pPr>
            <a:r>
              <a:rPr lang="en-US" sz="1800" dirty="0"/>
              <a:t>Any background work by IPL and Team on Patents &amp; Copyrights already available in global market on the proposed product / process being developed by the company</a:t>
            </a:r>
          </a:p>
          <a:p>
            <a:pPr marL="514350" indent="-514350" algn="l">
              <a:lnSpc>
                <a:spcPct val="150000"/>
              </a:lnSpc>
              <a:buAutoNum type="alphaLcParenR"/>
            </a:pPr>
            <a:r>
              <a:rPr lang="en-US" sz="1800" dirty="0"/>
              <a:t>Any further background work, R&amp;D, test trials, market research, validity etc. done for the project – actual results to be shown to </a:t>
            </a:r>
            <a:r>
              <a:rPr lang="en-US" sz="1800" b="1" dirty="0"/>
              <a:t>Project Evaluation Committee </a:t>
            </a:r>
            <a:r>
              <a:rPr lang="en-US" sz="1800" dirty="0"/>
              <a:t>(PEC)</a:t>
            </a:r>
          </a:p>
          <a:p>
            <a:pPr marL="514350" indent="-514350" algn="l">
              <a:lnSpc>
                <a:spcPct val="150000"/>
              </a:lnSpc>
              <a:buAutoNum type="alphaLcParenR"/>
            </a:pPr>
            <a:r>
              <a:rPr lang="en-US" sz="1800" dirty="0"/>
              <a:t>Regulatory Clearances Required ( if any)</a:t>
            </a:r>
          </a:p>
          <a:p>
            <a:pPr marL="514350" indent="-514350" algn="l">
              <a:buAutoNum type="alphaLcParenR"/>
            </a:pP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E678E1D-FA56-71FD-63F9-35FFB99BCA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5938" y="5880002"/>
            <a:ext cx="6725589" cy="70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6651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42146" y="2819400"/>
            <a:ext cx="78432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Thank You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F571E12-7D9B-26AB-B5F1-EB7D1FCB01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838200"/>
            <a:ext cx="6725589" cy="70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119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28600" y="0"/>
            <a:ext cx="8839200" cy="762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 Instructions for Presentation</a:t>
            </a:r>
          </a:p>
        </p:txBody>
      </p:sp>
      <p:sp>
        <p:nvSpPr>
          <p:cNvPr id="6" name="Content Placeholder 5"/>
          <p:cNvSpPr txBox="1">
            <a:spLocks/>
          </p:cNvSpPr>
          <p:nvPr/>
        </p:nvSpPr>
        <p:spPr>
          <a:xfrm>
            <a:off x="609600" y="1219200"/>
            <a:ext cx="8027988" cy="5029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Indian company applying for funding support will have to submit this </a:t>
            </a:r>
            <a:r>
              <a:rPr 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complete presentation** at the submission of the Proposal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however  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minor changes or update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on the same would be allowed if submitted</a:t>
            </a:r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10 days prior to the PEC meeting date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(</a:t>
            </a:r>
            <a:r>
              <a:rPr 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**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Please maintain the style and guide as per the presentation). 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Presentation team from Indian company should include senior officials (CEO/ CTO/ R&amp;D Head) who would an authority to answer questions by PEC on:</a:t>
            </a:r>
          </a:p>
          <a:p>
            <a:pPr lvl="1" algn="just">
              <a:spcBef>
                <a:spcPts val="0"/>
              </a:spcBef>
            </a:pPr>
            <a:r>
              <a:rPr lang="en-US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Technical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details about the project</a:t>
            </a:r>
          </a:p>
          <a:p>
            <a:pPr lvl="1" algn="just">
              <a:spcBef>
                <a:spcPts val="0"/>
              </a:spcBef>
            </a:pPr>
            <a:r>
              <a:rPr lang="en-US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Financial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details about the project &amp; the company</a:t>
            </a:r>
          </a:p>
          <a:p>
            <a:pPr algn="just">
              <a:spcBef>
                <a:spcPts val="0"/>
              </a:spcBef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10 mints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for the presentation</a:t>
            </a:r>
          </a:p>
          <a:p>
            <a:pPr algn="just">
              <a:spcBef>
                <a:spcPts val="0"/>
              </a:spcBef>
            </a:pPr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20 mints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for Questions &amp; Answers</a:t>
            </a:r>
          </a:p>
        </p:txBody>
      </p:sp>
    </p:spTree>
    <p:extLst>
      <p:ext uri="{BB962C8B-B14F-4D97-AF65-F5344CB8AC3E}">
        <p14:creationId xmlns:p14="http://schemas.microsoft.com/office/powerpoint/2010/main" val="2006891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67000"/>
            <a:ext cx="7772400" cy="1470025"/>
          </a:xfrm>
        </p:spPr>
        <p:txBody>
          <a:bodyPr>
            <a:normAutofit/>
          </a:bodyPr>
          <a:lstStyle/>
          <a:p>
            <a:r>
              <a:rPr lang="en-US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Title of the Project </a:t>
            </a:r>
            <a:endParaRPr lang="en-US" sz="2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2087" y="4953000"/>
            <a:ext cx="6400800" cy="8382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>
                <a:solidFill>
                  <a:schemeClr val="tx1"/>
                </a:solidFill>
              </a:rPr>
              <a:t>Mr. XXXXX- CEO ZZZ </a:t>
            </a:r>
            <a:r>
              <a:rPr lang="en-US" sz="2000" dirty="0" err="1">
                <a:solidFill>
                  <a:schemeClr val="tx1"/>
                </a:solidFill>
              </a:rPr>
              <a:t>Pvt</a:t>
            </a:r>
            <a:r>
              <a:rPr lang="en-US" sz="2000" dirty="0">
                <a:solidFill>
                  <a:schemeClr val="tx1"/>
                </a:solidFill>
              </a:rPr>
              <a:t> Ltd, Mumbai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solidFill>
                  <a:schemeClr val="tx1"/>
                </a:solidFill>
              </a:rPr>
              <a:t> Prof .AAAAA – Professor YYYY Institute, Pune </a:t>
            </a:r>
          </a:p>
        </p:txBody>
      </p:sp>
      <p:sp>
        <p:nvSpPr>
          <p:cNvPr id="4" name="Rectangle 3"/>
          <p:cNvSpPr/>
          <p:nvPr/>
        </p:nvSpPr>
        <p:spPr>
          <a:xfrm>
            <a:off x="623887" y="1701606"/>
            <a:ext cx="8077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India-</a:t>
            </a:r>
            <a:r>
              <a:rPr 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Spain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Programme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Co-operation on Industrial R&amp;D                                             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Framework for Facilitating and Implementing Bilateral Science, Technology and Innovation Cooperation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347788" y="5867400"/>
            <a:ext cx="6400800" cy="419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/>
                </a:solidFill>
              </a:rPr>
              <a:t>Date of Submission :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C23F80C-976E-53ED-4B07-99E31DCF7C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2999" y="744391"/>
            <a:ext cx="6725589" cy="70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40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5638800"/>
            <a:ext cx="8686799" cy="533400"/>
          </a:xfrm>
        </p:spPr>
        <p:txBody>
          <a:bodyPr>
            <a:noAutofit/>
          </a:bodyPr>
          <a:lstStyle/>
          <a:p>
            <a:r>
              <a:rPr lang="en-US" sz="1400" i="1" dirty="0"/>
              <a:t> *Project Title should be crisp &amp; precise but at the same time should reflect the area (which field), type of intervention (developed/R&amp;D/study/investigation) and part of innovation to be achieved.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6631763"/>
              </p:ext>
            </p:extLst>
          </p:nvPr>
        </p:nvGraphicFramePr>
        <p:xfrm>
          <a:off x="152400" y="838200"/>
          <a:ext cx="8839200" cy="4495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622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9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9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38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19279"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/>
                        <a:t>Title of Project</a:t>
                      </a:r>
                    </a:p>
                    <a:p>
                      <a:pPr algn="ctr"/>
                      <a:r>
                        <a:rPr lang="en-US" dirty="0"/>
                        <a:t>*project title should</a:t>
                      </a:r>
                      <a:r>
                        <a:rPr lang="en-US" baseline="0" dirty="0"/>
                        <a:t> be attractive &amp; self explanatory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008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Focus Area/Sector</a:t>
                      </a:r>
                      <a:endParaRPr lang="en-US" b="1" dirty="0">
                        <a:solidFill>
                          <a:schemeClr val="accent4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7553">
                <a:tc rowSpan="2"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IPL &amp; Partners </a:t>
                      </a:r>
                      <a:endParaRPr lang="en-US" b="1" dirty="0">
                        <a:solidFill>
                          <a:schemeClr val="accent4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IPL Lead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Indian Project Partner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9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XXX Technologies Pvt. Ltd. 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YYY</a:t>
                      </a:r>
                      <a:r>
                        <a:rPr lang="en-US" baseline="0" dirty="0"/>
                        <a:t> Technical University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7553">
                <a:tc rowSpan="2"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Partner Country Lead</a:t>
                      </a:r>
                      <a:endParaRPr lang="en-US" b="1" dirty="0">
                        <a:solidFill>
                          <a:schemeClr val="accent4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/>
                        <a:t>Partner Country Lead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/>
                        <a:t>Partner Country Partner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9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ZZZ Systems</a:t>
                      </a:r>
                      <a:r>
                        <a:rPr lang="en-US" baseline="0" dirty="0"/>
                        <a:t> Ltd. 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XYZ</a:t>
                      </a:r>
                      <a:r>
                        <a:rPr lang="en-US" baseline="0" dirty="0"/>
                        <a:t> Institute of Technology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9065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Project</a:t>
                      </a:r>
                      <a:r>
                        <a:rPr lang="en-US" b="1" baseline="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Duration </a:t>
                      </a:r>
                      <a:endParaRPr lang="en-US" b="1" dirty="0">
                        <a:solidFill>
                          <a:schemeClr val="accent4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aseline="0" dirty="0"/>
                        <a:t>00 months  ( Jan XXXX to Dec XXYY)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7553">
                <a:tc rowSpan="2"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Total Cost of Project</a:t>
                      </a:r>
                      <a:endParaRPr lang="en-US" b="1" dirty="0">
                        <a:solidFill>
                          <a:schemeClr val="accent4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/>
                        <a:t>India Budget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/>
                        <a:t>Partner Country Budget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38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IPL</a:t>
                      </a:r>
                      <a:r>
                        <a:rPr lang="en-US" sz="1400" baseline="0" dirty="0"/>
                        <a:t> &amp; Partner</a:t>
                      </a:r>
                    </a:p>
                    <a:p>
                      <a:r>
                        <a:rPr lang="en-US" sz="1400" dirty="0"/>
                        <a:t>     Rs. 000</a:t>
                      </a:r>
                      <a:r>
                        <a:rPr lang="en-US" sz="1400" baseline="0" dirty="0"/>
                        <a:t> Lakhs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/>
                        <a:t>TDB Funding 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400" kern="1200" dirty="0"/>
                        <a:t>Rs.000</a:t>
                      </a:r>
                      <a:r>
                        <a:rPr lang="en-US" sz="1400" kern="1200" baseline="0" dirty="0"/>
                        <a:t> Lakhs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Total</a:t>
                      </a:r>
                      <a:r>
                        <a:rPr lang="en-US" sz="1400" baseline="0" dirty="0"/>
                        <a:t> Budget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762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 Title &amp; Cross-Country 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Partnership Arrangements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D3A1F99-A74E-E3E7-FDF7-98FEB7C482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6210300"/>
            <a:ext cx="6725589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708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5334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>
              <a:spcBef>
                <a:spcPct val="0"/>
              </a:spcBef>
              <a:buNone/>
              <a:defRPr sz="4000"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Company &amp; Partner 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Organizations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498500"/>
              </p:ext>
            </p:extLst>
          </p:nvPr>
        </p:nvGraphicFramePr>
        <p:xfrm>
          <a:off x="304800" y="685800"/>
          <a:ext cx="8534400" cy="5537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6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574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Partner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Country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572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India Project Lead</a:t>
                      </a:r>
                    </a:p>
                    <a:p>
                      <a:pPr algn="ctr"/>
                      <a:endParaRPr lang="en-US" sz="1000" baseline="0" dirty="0"/>
                    </a:p>
                    <a:p>
                      <a:pPr algn="ctr"/>
                      <a:r>
                        <a:rPr lang="en-US" b="1" baseline="0" dirty="0"/>
                        <a:t>XXX Technologies Pvt. Ltd.</a:t>
                      </a:r>
                      <a:r>
                        <a:rPr lang="en-US" baseline="0" dirty="0"/>
                        <a:t> </a:t>
                      </a:r>
                    </a:p>
                    <a:p>
                      <a:pPr algn="l"/>
                      <a:endParaRPr lang="en-US" baseline="0" dirty="0"/>
                    </a:p>
                    <a:p>
                      <a:pPr algn="l"/>
                      <a:r>
                        <a:rPr lang="en-US" baseline="0" dirty="0"/>
                        <a:t>Brief note of maximum 3-4 lines about the company, achievements, expertise. </a:t>
                      </a:r>
                    </a:p>
                    <a:p>
                      <a:pPr marL="7429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 </a:t>
                      </a:r>
                    </a:p>
                    <a:p>
                      <a:pPr marL="7429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 </a:t>
                      </a:r>
                    </a:p>
                    <a:p>
                      <a:pPr marL="7429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Partner Country  Project Lead</a:t>
                      </a:r>
                    </a:p>
                    <a:p>
                      <a:pPr algn="ctr"/>
                      <a:endParaRPr lang="en-US" sz="1000" baseline="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ZZZ Systems</a:t>
                      </a:r>
                      <a:r>
                        <a:rPr lang="en-US" b="1" baseline="0" dirty="0"/>
                        <a:t> Ltd.</a:t>
                      </a:r>
                      <a:r>
                        <a:rPr lang="en-US" baseline="0" dirty="0"/>
                        <a:t> </a:t>
                      </a:r>
                      <a:endParaRPr lang="en-US" b="1" dirty="0"/>
                    </a:p>
                    <a:p>
                      <a:pPr algn="l"/>
                      <a:endParaRPr lang="en-US" baseline="0" dirty="0"/>
                    </a:p>
                    <a:p>
                      <a:pPr algn="l"/>
                      <a:r>
                        <a:rPr lang="en-US" baseline="0" dirty="0"/>
                        <a:t>Brief note of maximum 3-4 lines about the company, achievements, expertise. </a:t>
                      </a:r>
                    </a:p>
                    <a:p>
                      <a:pPr marL="7429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 </a:t>
                      </a:r>
                    </a:p>
                    <a:p>
                      <a:pPr marL="7429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 </a:t>
                      </a:r>
                    </a:p>
                    <a:p>
                      <a:pPr marL="7429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72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India Project Partner (if any)</a:t>
                      </a:r>
                    </a:p>
                    <a:p>
                      <a:pPr algn="ctr"/>
                      <a:endParaRPr lang="en-US" sz="1000" baseline="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YYY</a:t>
                      </a:r>
                      <a:r>
                        <a:rPr lang="en-US" b="1" baseline="0" dirty="0"/>
                        <a:t> Technical University</a:t>
                      </a:r>
                      <a:endParaRPr lang="en-US" b="1" dirty="0"/>
                    </a:p>
                    <a:p>
                      <a:pPr algn="l"/>
                      <a:endParaRPr lang="en-US" baseline="0" dirty="0"/>
                    </a:p>
                    <a:p>
                      <a:pPr algn="l"/>
                      <a:r>
                        <a:rPr lang="en-US" baseline="0" dirty="0"/>
                        <a:t>Brief note of maximum 3-4 lines about the company, achievements, expertise. </a:t>
                      </a:r>
                    </a:p>
                    <a:p>
                      <a:pPr marL="7429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 </a:t>
                      </a:r>
                    </a:p>
                    <a:p>
                      <a:pPr marL="7429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 </a:t>
                      </a:r>
                    </a:p>
                    <a:p>
                      <a:pPr marL="7429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Partner Country  Project</a:t>
                      </a:r>
                      <a:r>
                        <a:rPr lang="en-US" baseline="0" dirty="0"/>
                        <a:t> Partner (if any)</a:t>
                      </a:r>
                      <a:endParaRPr lang="en-US" dirty="0"/>
                    </a:p>
                    <a:p>
                      <a:pPr algn="ctr"/>
                      <a:endParaRPr lang="en-US" sz="1000" baseline="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XYZ</a:t>
                      </a:r>
                      <a:r>
                        <a:rPr lang="en-US" b="1" baseline="0" dirty="0"/>
                        <a:t> Institute of Technology</a:t>
                      </a:r>
                      <a:endParaRPr lang="en-US" b="1" dirty="0"/>
                    </a:p>
                    <a:p>
                      <a:pPr algn="l"/>
                      <a:endParaRPr lang="en-US" baseline="0" dirty="0"/>
                    </a:p>
                    <a:p>
                      <a:pPr algn="l"/>
                      <a:r>
                        <a:rPr lang="en-US" baseline="0" dirty="0"/>
                        <a:t>Brief note of maximum 3-4 lines about the company, achievements, expertise. </a:t>
                      </a:r>
                    </a:p>
                    <a:p>
                      <a:pPr marL="7429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 </a:t>
                      </a:r>
                    </a:p>
                    <a:p>
                      <a:pPr marL="7429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 </a:t>
                      </a:r>
                    </a:p>
                    <a:p>
                      <a:pPr marL="7429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E303FEB9-0376-4DE1-E8C7-3A70B24940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3611" y="6255327"/>
            <a:ext cx="6725589" cy="48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376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9144000" cy="762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>
              <a:spcBef>
                <a:spcPct val="0"/>
              </a:spcBef>
              <a:buNone/>
              <a:defRPr sz="4000"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Overview of the 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</a:t>
            </a:r>
          </a:p>
        </p:txBody>
      </p:sp>
      <p:sp>
        <p:nvSpPr>
          <p:cNvPr id="2" name="TextBox 1"/>
          <p:cNvSpPr txBox="1"/>
          <p:nvPr/>
        </p:nvSpPr>
        <p:spPr>
          <a:xfrm flipH="1">
            <a:off x="457200" y="838200"/>
            <a:ext cx="8180388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Project Overview </a:t>
            </a:r>
          </a:p>
          <a:p>
            <a:r>
              <a:rPr lang="en-US" sz="1400" dirty="0"/>
              <a:t>(Maximum 6 lines)</a:t>
            </a:r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r>
              <a:rPr lang="en-US" b="1" u="sng" dirty="0"/>
              <a:t>Background/Motivation</a:t>
            </a:r>
          </a:p>
          <a:p>
            <a:r>
              <a:rPr lang="en-US" sz="1400" dirty="0"/>
              <a:t>(Maximum 6 lines)</a:t>
            </a:r>
          </a:p>
          <a:p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Also highlight any work already done jointly or any milestone already achieved </a:t>
            </a:r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3121683" y="5638800"/>
            <a:ext cx="28514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/>
              <a:t>*these topics may be covered in two slides</a:t>
            </a:r>
            <a:r>
              <a:rPr lang="en-US" sz="1200" dirty="0"/>
              <a:t> </a:t>
            </a:r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46892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0"/>
            <a:ext cx="9144000" cy="762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>
              <a:spcBef>
                <a:spcPct val="0"/>
              </a:spcBef>
              <a:buNone/>
              <a:defRPr sz="4000"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Overview of the 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 </a:t>
            </a:r>
            <a:r>
              <a:rPr 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(contd.)</a:t>
            </a:r>
          </a:p>
        </p:txBody>
      </p:sp>
      <p:sp>
        <p:nvSpPr>
          <p:cNvPr id="3" name="TextBox 2"/>
          <p:cNvSpPr txBox="1"/>
          <p:nvPr/>
        </p:nvSpPr>
        <p:spPr>
          <a:xfrm flipH="1">
            <a:off x="457200" y="838200"/>
            <a:ext cx="8180388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Comparison with present/baseline scenarios</a:t>
            </a:r>
            <a:r>
              <a:rPr lang="en-US" dirty="0"/>
              <a:t> </a:t>
            </a:r>
          </a:p>
          <a:p>
            <a:r>
              <a:rPr lang="en-US" sz="1400" dirty="0"/>
              <a:t>(Comparison with existing technologies/methodologies) </a:t>
            </a:r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r>
              <a:rPr lang="en-US" b="1" u="sng" dirty="0"/>
              <a:t>Key Benefits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 (also include societal benefits, country oriented benefits)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 </a:t>
            </a:r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r>
              <a:rPr lang="en-US" b="1" u="sng" dirty="0"/>
              <a:t>Measurable Outcomes </a:t>
            </a:r>
          </a:p>
          <a:p>
            <a:endParaRPr lang="en-US" sz="1400" dirty="0"/>
          </a:p>
          <a:p>
            <a:r>
              <a:rPr lang="en-US" sz="1400" dirty="0"/>
              <a:t>(Also highlight any final product/service/tools/</a:t>
            </a:r>
            <a:r>
              <a:rPr lang="en-US" sz="1400" dirty="0" err="1"/>
              <a:t>etc</a:t>
            </a:r>
            <a:r>
              <a:rPr lang="en-US" sz="1400" dirty="0"/>
              <a:t>)</a:t>
            </a:r>
          </a:p>
          <a:p>
            <a:endParaRPr lang="en-US" sz="1400" dirty="0"/>
          </a:p>
          <a:p>
            <a:endParaRPr lang="en-US" sz="1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2FE6DE9-FEA0-6ADA-9AF7-B6B0B76F83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6070402"/>
            <a:ext cx="6725589" cy="70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818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0"/>
            <a:ext cx="9144000" cy="6096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>
              <a:spcBef>
                <a:spcPct val="0"/>
              </a:spcBef>
              <a:buNone/>
              <a:defRPr sz="4000"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Overall 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 Innovation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 flipH="1">
            <a:off x="457200" y="922615"/>
            <a:ext cx="81803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r>
              <a:rPr lang="en-US" sz="1400" dirty="0">
                <a:latin typeface="Arial" pitchFamily="34" charset="0"/>
                <a:cs typeface="Arial" pitchFamily="34" charset="0"/>
              </a:rPr>
              <a:t>(summarize the Innovation concluded from the collaborative R&amp;D project undertaken in this project. do not take more than 1 slide for this section) </a:t>
            </a:r>
          </a:p>
          <a:p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7C9EB7-D5DA-5237-7B8D-8D75A26F3C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6019800"/>
            <a:ext cx="6725589" cy="70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648399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6612</TotalTime>
  <Words>1649</Words>
  <Application>Microsoft Office PowerPoint</Application>
  <PresentationFormat>On-screen Show (4:3)</PresentationFormat>
  <Paragraphs>383</Paragraphs>
  <Slides>22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Bookman Old Style</vt:lpstr>
      <vt:lpstr>Calibri</vt:lpstr>
      <vt:lpstr>Gill Sans MT</vt:lpstr>
      <vt:lpstr>Wingdings</vt:lpstr>
      <vt:lpstr>Wingdings 3</vt:lpstr>
      <vt:lpstr>Office Theme</vt:lpstr>
      <vt:lpstr>Origin</vt:lpstr>
      <vt:lpstr> Template for Presentation - India-Spain Programme of Co-operation on Industrial R&amp;D RFP-2024    </vt:lpstr>
      <vt:lpstr>PowerPoint Presentation</vt:lpstr>
      <vt:lpstr>PowerPoint Presentation</vt:lpstr>
      <vt:lpstr>Title of the Project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by IPL to PEC</dc:title>
  <dc:creator>Dr S ganguly</dc:creator>
  <cp:lastModifiedBy>td b</cp:lastModifiedBy>
  <cp:revision>224</cp:revision>
  <cp:lastPrinted>2015-11-16T09:49:28Z</cp:lastPrinted>
  <dcterms:created xsi:type="dcterms:W3CDTF">2013-04-08T07:05:25Z</dcterms:created>
  <dcterms:modified xsi:type="dcterms:W3CDTF">2024-12-03T09:40:24Z</dcterms:modified>
</cp:coreProperties>
</file>